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47" r:id="rId2"/>
    <p:sldId id="395" r:id="rId3"/>
    <p:sldId id="402" r:id="rId4"/>
    <p:sldId id="404" r:id="rId5"/>
    <p:sldId id="403" r:id="rId6"/>
    <p:sldId id="410" r:id="rId7"/>
    <p:sldId id="405" r:id="rId8"/>
    <p:sldId id="407" r:id="rId9"/>
    <p:sldId id="411" r:id="rId10"/>
    <p:sldId id="40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77A8"/>
    <a:srgbClr val="C8E7A7"/>
    <a:srgbClr val="F5E6FE"/>
    <a:srgbClr val="EA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1" autoAdjust="0"/>
    <p:restoredTop sz="94703"/>
  </p:normalViewPr>
  <p:slideViewPr>
    <p:cSldViewPr snapToGrid="0">
      <p:cViewPr varScale="1">
        <p:scale>
          <a:sx n="96" d="100"/>
          <a:sy n="96" d="100"/>
        </p:scale>
        <p:origin x="252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51150-1E25-45A7-9F9B-8BAA4391B7A2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BBD9C-EDCE-4457-8315-9585A2BBA4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83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94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BBD9C-EDCE-4457-8315-9585A2BBA4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4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CE817-3290-6005-E7B6-81B1BEF7C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87149F-FDD2-17F7-4C1B-E72B7528E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E04446-04B0-EC9C-D297-F9FE806A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526514-3C5A-A4B7-357F-3DA05799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447EF-32F1-871D-449F-0BDEC8892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2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1F8AF-24B0-18ED-2953-85CB8692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2C0FC7-1FF9-0E11-043F-0AF9D7B89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0F6D0-5331-1B7E-E76F-76F6E754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54E2CE-1A12-498E-36DF-4805455EE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7C2F9-EFB9-9305-1AEE-F46D87CB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2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3F9E68-EFFA-1379-2927-B81BDF231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35D050-F390-48CA-A58F-0C4F0AE77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0450E7-9A97-E257-3651-C08D61CB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F000CF-D6B8-FC0D-563E-2753E9C51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21AD79-80AF-E401-4F4C-6F51DA6F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8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52EB9-CF3E-44A4-FD6A-E1CB4B62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7A536-84A7-722B-1C9F-24E0843A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8FEA73-88D1-E558-637C-FDC1B2FF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C13608-FB63-513F-3C17-D6B63C41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7412B-EA21-4BC3-A303-4865A596B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05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54F4-6BA4-263B-FF51-59F36DAB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8AE933-C10D-3C5A-8FE4-5E5AB97CD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B6F6F-6813-0A98-C2D8-E547BF0C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1AAEF5-BB61-E2D6-A4A3-38650E32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A289BB-D0D8-F772-CC6C-4E125B24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9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C680D-F08E-46DD-8EA0-FBC50FC4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9F4DF-498D-0D9F-2025-E956DA16E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73B4C3-E426-C5B1-07C5-9325C86B8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2F5A57-42D0-FD28-2BE0-0E5D6278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A4FFD-A5E0-98D0-ADE0-B83E8E72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69C218-7021-F52D-7CEE-65B10121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71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D1AC-F660-6488-3695-BC40F4D57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A0AA9C-7C81-3954-B0A4-CE43B2218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D2B24B-8F02-16B2-413E-FCA48D480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12115E-7851-D66E-E902-A3D9920A1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0D32B0-8CF7-F6E5-3356-BDAD597BF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08C5CF-22D4-F2E5-9F42-1971063D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667BCB-144C-D9EF-DEA0-F912CBAB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A65AC7-BCE8-38AC-68FB-493FF114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55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04444-4506-CBFA-3A8A-0B3CCAE4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D03884-9F48-3C45-146D-FD8CB8C4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B706C8-2F06-EBCE-F64E-CF6829A00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946AB7-5FB9-594A-EC79-5A1B39D4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15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927D51-17FB-59B5-7CF1-B4BD7B6E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31FB6F-E83D-67FF-C72D-1021358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0A6BF-ABFA-2E17-5BBF-2A7F2192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58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1EA3D-F400-A93E-AEB6-47D9DCBE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11B18-545D-5231-66FE-B9F3851F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2B5CE5-48F4-4BBD-E1E3-673A7BA16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26F247-9D4F-C482-13CB-C1594009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23FCCF-B98E-D748-CEBC-440C9202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AE3CE7-1402-DDC2-0845-5DBB8AA9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73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2AD51-CB25-C4DA-F863-84776FEA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853251-DFD4-F2C4-FB1E-461CAF826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BEA499-C386-4AA0-D53C-0FD0DF27B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9B0C41-E6A2-DCA8-9234-F9C0F48F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16C11-0B4A-C098-C770-40FA2360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F67A25-3CED-4EAF-C67C-2A569259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94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D599E6-8ABA-F87B-7E1B-12075C74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24EB1-D37A-9FFF-1803-04238EEE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C8F6A4-B3FA-BC2B-843F-9FBBA8C8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5CE90-FEB6-4634-9F89-1ECF96491D94}" type="datetimeFigureOut">
              <a:rPr lang="zh-CN" altLang="en-US" smtClean="0"/>
              <a:t>2025/5/31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C12D41-BEA0-6B6C-F5BC-38174AD16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7C4D7-1E7C-849E-91DC-5A2D525AF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D28AD-B80D-497B-B670-959F301E18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4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mp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tmp"/><Relationship Id="rId5" Type="http://schemas.openxmlformats.org/officeDocument/2006/relationships/image" Target="../media/image11.png"/><Relationship Id="rId15" Type="http://schemas.openxmlformats.org/officeDocument/2006/relationships/image" Target="../media/image27.png"/><Relationship Id="rId10" Type="http://schemas.openxmlformats.org/officeDocument/2006/relationships/image" Target="../media/image22.tmp"/><Relationship Id="rId4" Type="http://schemas.openxmlformats.org/officeDocument/2006/relationships/image" Target="../media/image6.png"/><Relationship Id="rId9" Type="http://schemas.openxmlformats.org/officeDocument/2006/relationships/image" Target="../media/image5.tmp"/><Relationship Id="rId14" Type="http://schemas.openxmlformats.org/officeDocument/2006/relationships/image" Target="../media/image26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28.tmp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mp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9" y="0"/>
            <a:ext cx="7820116" cy="6858000"/>
          </a:xfrm>
          <a:prstGeom prst="rect">
            <a:avLst/>
          </a:prstGeom>
        </p:spPr>
      </p:pic>
      <p:sp>
        <p:nvSpPr>
          <p:cNvPr id="20" name="等腰三角形 19"/>
          <p:cNvSpPr/>
          <p:nvPr/>
        </p:nvSpPr>
        <p:spPr>
          <a:xfrm rot="18000000">
            <a:off x="4253484" y="508647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01089" y="3682581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01089" y="3870080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69994" y="3794426"/>
            <a:ext cx="533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chemeClr val="tx2"/>
                </a:solidFill>
                <a:cs typeface="+mn-ea"/>
                <a:sym typeface="+mn-lt"/>
              </a:rPr>
              <a:t>2025 ACM International Conference on Multimedia</a:t>
            </a:r>
            <a:endParaRPr lang="zh-CN" altLang="en-US" sz="1600" i="1" dirty="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9277D7-BE72-4852-99AC-40CB1A0D9F55}"/>
              </a:ext>
            </a:extLst>
          </p:cNvPr>
          <p:cNvSpPr txBox="1"/>
          <p:nvPr/>
        </p:nvSpPr>
        <p:spPr>
          <a:xfrm>
            <a:off x="711913" y="2570023"/>
            <a:ext cx="7719320" cy="1056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600" b="1" dirty="0">
                <a:cs typeface="+mn-ea"/>
                <a:sym typeface="+mn-lt"/>
              </a:rPr>
              <a:t>GenWardrobe: A Fully Generative System for Travel Fashion Wardrobe Construction</a:t>
            </a:r>
            <a:endParaRPr lang="zh-CN" altLang="en-US" sz="2600" b="1" dirty="0"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5FB18E-1D63-4E22-8CD0-BDA725E7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750" y="6492875"/>
            <a:ext cx="2743200" cy="365125"/>
          </a:xfrm>
        </p:spPr>
        <p:txBody>
          <a:bodyPr/>
          <a:lstStyle/>
          <a:p>
            <a:fld id="{F9A5E2C5-596F-4533-9916-C86FEF8EE382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0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 -0.12407 L -4.375E-6 0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3" grpId="0" animBg="1"/>
      <p:bldP spid="31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CC4DA-EA8E-A059-1C85-E3B1C639A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33">
            <a:extLst>
              <a:ext uri="{FF2B5EF4-FFF2-40B4-BE49-F238E27FC236}">
                <a16:creationId xmlns:a16="http://schemas.microsoft.com/office/drawing/2014/main" id="{806E040A-AB65-C1C1-19DF-8D68CF026978}"/>
              </a:ext>
            </a:extLst>
          </p:cNvPr>
          <p:cNvSpPr txBox="1"/>
          <p:nvPr/>
        </p:nvSpPr>
        <p:spPr>
          <a:xfrm>
            <a:off x="258644" y="66146"/>
            <a:ext cx="10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altLang="en-US" sz="3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4D5951A4-E596-E67A-4831-69F3E63E86A7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3D7423A9-D5D4-8291-EB65-9B6EB364770F}"/>
              </a:ext>
            </a:extLst>
          </p:cNvPr>
          <p:cNvSpPr/>
          <p:nvPr/>
        </p:nvSpPr>
        <p:spPr>
          <a:xfrm>
            <a:off x="6980042" y="1878174"/>
            <a:ext cx="5117536" cy="3028858"/>
          </a:xfrm>
          <a:prstGeom prst="cloud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I’m traveling to Bali next week for a vacation, and after that, I’ll be attending a friend’s wedding in London. What kind of outfits should I wear for these occasions?</a:t>
            </a:r>
          </a:p>
          <a:p>
            <a:pPr algn="ctr"/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We can use GenWardrobe!!!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181FC9-A633-663B-5B73-1CD8FD7C3454}"/>
              </a:ext>
            </a:extLst>
          </p:cNvPr>
          <p:cNvSpPr txBox="1"/>
          <p:nvPr/>
        </p:nvSpPr>
        <p:spPr>
          <a:xfrm>
            <a:off x="342933" y="1463846"/>
            <a:ext cx="8595121" cy="393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altLang="zh-CN" sz="1400" b="1" dirty="0"/>
              <a:t>Impact for MM Community</a:t>
            </a:r>
          </a:p>
          <a:p>
            <a:r>
              <a:rPr lang="zh-CN" altLang="en-US" sz="1400" dirty="0"/>
              <a:t>✅ </a:t>
            </a:r>
            <a:r>
              <a:rPr lang="en-US" altLang="zh-CN" dirty="0"/>
              <a:t>Comprehensive</a:t>
            </a:r>
            <a:r>
              <a:rPr lang="en-US" altLang="zh-CN" sz="1400" dirty="0"/>
              <a:t> Consideration of ‘human–complex context constraint–fashion knowledge’</a:t>
            </a:r>
          </a:p>
          <a:p>
            <a:r>
              <a:rPr lang="zh-CN" altLang="en-US" sz="1400" dirty="0"/>
              <a:t>✅ </a:t>
            </a:r>
            <a:r>
              <a:rPr lang="en-US" altLang="zh-CN" sz="1400" dirty="0"/>
              <a:t>Multimodal</a:t>
            </a:r>
            <a:r>
              <a:rPr lang="en-US" altLang="zh-CN" dirty="0"/>
              <a:t> Input: Image + text query</a:t>
            </a:r>
          </a:p>
          <a:p>
            <a:r>
              <a:rPr lang="zh-CN" altLang="en-US" sz="1400" dirty="0"/>
              <a:t>✅ </a:t>
            </a:r>
            <a:r>
              <a:rPr lang="en-US" altLang="zh-CN" sz="1400" dirty="0"/>
              <a:t>Constructi</a:t>
            </a:r>
            <a:r>
              <a:rPr lang="en-US" altLang="zh-CN" dirty="0"/>
              <a:t>on of a Large-scale Fashion Knowledge Base</a:t>
            </a:r>
          </a:p>
          <a:p>
            <a:r>
              <a:rPr lang="zh-CN" altLang="en-US" sz="1400" dirty="0"/>
              <a:t>✅ </a:t>
            </a:r>
            <a:r>
              <a:rPr lang="en-US" altLang="zh-CN" sz="1400" dirty="0"/>
              <a:t>RAG for </a:t>
            </a:r>
            <a:r>
              <a:rPr lang="en-US" altLang="zh-CN" dirty="0"/>
              <a:t>Fashion Knowledge Retrieval</a:t>
            </a:r>
          </a:p>
          <a:p>
            <a:r>
              <a:rPr lang="zh-CN" altLang="en-US" sz="1400" dirty="0"/>
              <a:t>✅ </a:t>
            </a:r>
            <a:r>
              <a:rPr lang="en-US" altLang="zh-CN" sz="1400" dirty="0"/>
              <a:t>Synthesizing </a:t>
            </a:r>
            <a:r>
              <a:rPr lang="en-US" altLang="zh-CN" dirty="0"/>
              <a:t>Body, Fashion Items, and Realistic Backgrounds</a:t>
            </a:r>
          </a:p>
          <a:p>
            <a:r>
              <a:rPr lang="zh-CN" altLang="en-US" sz="1400" dirty="0"/>
              <a:t>✅ </a:t>
            </a:r>
            <a:r>
              <a:rPr lang="en-US" altLang="zh-CN" dirty="0"/>
              <a:t>Interactive User Interface via a Web Application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Future Work</a:t>
            </a:r>
          </a:p>
          <a:p>
            <a:r>
              <a:rPr lang="zh-CN" altLang="en-US" dirty="0"/>
              <a:t>🔮 </a:t>
            </a:r>
            <a:r>
              <a:rPr lang="en-US" altLang="zh-CN" dirty="0"/>
              <a:t>Integrate AR/VR Try-on</a:t>
            </a:r>
          </a:p>
          <a:p>
            <a:r>
              <a:rPr lang="zh-CN" altLang="en-US" dirty="0"/>
              <a:t>🔮 </a:t>
            </a:r>
            <a:r>
              <a:rPr lang="en-US" altLang="zh-CN" dirty="0"/>
              <a:t>Expand to Multi-day Outfit Planning, Event-based Dressing</a:t>
            </a:r>
          </a:p>
          <a:p>
            <a:r>
              <a:rPr lang="zh-CN" altLang="en-US" dirty="0"/>
              <a:t>🔮 </a:t>
            </a:r>
            <a:r>
              <a:rPr lang="en-US" altLang="zh-CN" dirty="0"/>
              <a:t>Unlock New Value for E-commerce, Digital Wardrobe, and Virtual Stylists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4CB345-480E-4EC4-2BE4-CCD1314A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240" y="4962132"/>
            <a:ext cx="1054699" cy="10120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F9EB17-3889-FD84-532C-91D06494B7A9}"/>
              </a:ext>
            </a:extLst>
          </p:cNvPr>
          <p:cNvSpPr txBox="1"/>
          <p:nvPr/>
        </p:nvSpPr>
        <p:spPr>
          <a:xfrm>
            <a:off x="3528393" y="341519"/>
            <a:ext cx="5794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sym typeface="+mn-lt"/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8378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1.85185E-6 L 0.03372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78962-68A5-0197-E133-B4B398982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58B0226-8051-F769-AF2E-9993541928C3}"/>
              </a:ext>
            </a:extLst>
          </p:cNvPr>
          <p:cNvSpPr txBox="1"/>
          <p:nvPr/>
        </p:nvSpPr>
        <p:spPr>
          <a:xfrm>
            <a:off x="403968" y="1250859"/>
            <a:ext cx="7012057" cy="490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Given the increasing consumer demand in both the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travel and fashion industries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providing intelligent solutions for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travel wardrobe construction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carries substantial practical value.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⚠️ Lack of comprehensive integration of 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human–complex context constraint–fashion knowledge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⚠️ Underutilization of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generative 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 Create an end-to-end system that understands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human–complex context constraint–fashion knowledge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to generate travel fashion wardrobes.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Key Concept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 Tripartite Modeling of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human–complex context constraint–fashion knowledge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US" altLang="zh-C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EAAADE09-F0E1-6F71-1EF8-1967C5920A2B}"/>
              </a:ext>
            </a:extLst>
          </p:cNvPr>
          <p:cNvSpPr/>
          <p:nvPr/>
        </p:nvSpPr>
        <p:spPr>
          <a:xfrm>
            <a:off x="7258338" y="1520471"/>
            <a:ext cx="4862432" cy="2877872"/>
          </a:xfrm>
          <a:prstGeom prst="cloud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traveling to Bali next week for a vacation, and after that, I’ll be attending a friend’s wedding in London. What kind of outfits should I wear for these occasions?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F53532-1500-2AB7-8B8C-C3354D44CD5B}"/>
              </a:ext>
            </a:extLst>
          </p:cNvPr>
          <p:cNvSpPr txBox="1"/>
          <p:nvPr/>
        </p:nvSpPr>
        <p:spPr>
          <a:xfrm>
            <a:off x="258644" y="66146"/>
            <a:ext cx="10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FF97F78-3F4E-AF79-6313-E0DEDE5E726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F065398-7941-F55A-1A05-68B44FE5BD81}"/>
              </a:ext>
            </a:extLst>
          </p:cNvPr>
          <p:cNvSpPr txBox="1"/>
          <p:nvPr/>
        </p:nvSpPr>
        <p:spPr>
          <a:xfrm>
            <a:off x="3745618" y="341519"/>
            <a:ext cx="470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sym typeface="+mn-lt"/>
              </a:rPr>
              <a:t>Concept &amp; Motivation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F78BB4-3716-87B5-93C7-9F0FA7AD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12" y="4398343"/>
            <a:ext cx="975691" cy="9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1.85185E-6 L 0.03372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093-6F62-5B5D-7645-2586AA378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BCFB52A-82D4-A14E-593F-AB86C784EB57}"/>
              </a:ext>
            </a:extLst>
          </p:cNvPr>
          <p:cNvSpPr txBox="1"/>
          <p:nvPr/>
        </p:nvSpPr>
        <p:spPr>
          <a:xfrm>
            <a:off x="437321" y="1743616"/>
            <a:ext cx="4253116" cy="13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👤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User Query Analysis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🔍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Fashion Knowledge Retrieval via RAG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🖼️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Wardrobe Image Generation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2708B86-C644-C961-DD62-7611BCA66928}"/>
              </a:ext>
            </a:extLst>
          </p:cNvPr>
          <p:cNvSpPr txBox="1"/>
          <p:nvPr/>
        </p:nvSpPr>
        <p:spPr>
          <a:xfrm>
            <a:off x="258644" y="66146"/>
            <a:ext cx="10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3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9EEA18D9-47A6-2989-FBBF-0C85522F8FA4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88FEA48-056C-B5C9-7B45-546AAFAA802F}"/>
              </a:ext>
            </a:extLst>
          </p:cNvPr>
          <p:cNvSpPr txBox="1"/>
          <p:nvPr/>
        </p:nvSpPr>
        <p:spPr>
          <a:xfrm>
            <a:off x="3745618" y="341519"/>
            <a:ext cx="470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sym typeface="+mn-lt"/>
              </a:rPr>
              <a:t>System Design &amp; Workflow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308D5F-4F80-E0B8-E85C-A4CA007F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" y="3429000"/>
            <a:ext cx="11088757" cy="26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1.85185E-6 L 0.03372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AE1BD-D2DA-E97A-6B84-9A654BE5B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08383E2-EAAC-77EF-7E43-435CFAA0F19D}"/>
              </a:ext>
            </a:extLst>
          </p:cNvPr>
          <p:cNvSpPr/>
          <p:nvPr/>
        </p:nvSpPr>
        <p:spPr>
          <a:xfrm>
            <a:off x="1078395" y="5730100"/>
            <a:ext cx="10202515" cy="934088"/>
          </a:xfrm>
          <a:prstGeom prst="roundRect">
            <a:avLst>
              <a:gd name="adj" fmla="val 1154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3518AD4-FA8B-681C-E283-61AFE3EC3D59}"/>
              </a:ext>
            </a:extLst>
          </p:cNvPr>
          <p:cNvSpPr/>
          <p:nvPr/>
        </p:nvSpPr>
        <p:spPr>
          <a:xfrm>
            <a:off x="1078396" y="1543849"/>
            <a:ext cx="10202515" cy="3908021"/>
          </a:xfrm>
          <a:prstGeom prst="roundRect">
            <a:avLst>
              <a:gd name="adj" fmla="val 1154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B8CD3F-7892-A540-A61F-0C4F481BB02E}"/>
              </a:ext>
            </a:extLst>
          </p:cNvPr>
          <p:cNvSpPr txBox="1"/>
          <p:nvPr/>
        </p:nvSpPr>
        <p:spPr>
          <a:xfrm>
            <a:off x="364659" y="1127901"/>
            <a:ext cx="3790145" cy="41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1. User Query Analysis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95F1345-E286-62EC-B089-8E3D4D44E8D9}"/>
              </a:ext>
            </a:extLst>
          </p:cNvPr>
          <p:cNvSpPr txBox="1"/>
          <p:nvPr/>
        </p:nvSpPr>
        <p:spPr>
          <a:xfrm>
            <a:off x="258644" y="66146"/>
            <a:ext cx="10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B3CA5F35-F112-69FE-EE15-0DD0B19FEC1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2EA19BF-F527-C71C-5F51-27C7A07C6F65}"/>
              </a:ext>
            </a:extLst>
          </p:cNvPr>
          <p:cNvSpPr txBox="1"/>
          <p:nvPr/>
        </p:nvSpPr>
        <p:spPr>
          <a:xfrm>
            <a:off x="3745618" y="341519"/>
            <a:ext cx="470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sym typeface="+mn-lt"/>
              </a:rPr>
              <a:t>Implementation &amp; Demo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C03F43-9D1D-351A-0DA4-4DE1D0F2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77" y="1974312"/>
            <a:ext cx="1052807" cy="10528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686E4C-7EFD-2149-58A0-3B86DE338E6F}"/>
              </a:ext>
            </a:extLst>
          </p:cNvPr>
          <p:cNvSpPr txBox="1"/>
          <p:nvPr/>
        </p:nvSpPr>
        <p:spPr>
          <a:xfrm>
            <a:off x="1426234" y="2933492"/>
            <a:ext cx="1692741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Raw user input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Full-body photo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Travel plan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F50F64-4D9B-08F8-66D0-24E5AB85BBA5}"/>
              </a:ext>
            </a:extLst>
          </p:cNvPr>
          <p:cNvSpPr txBox="1"/>
          <p:nvPr/>
        </p:nvSpPr>
        <p:spPr>
          <a:xfrm>
            <a:off x="1232452" y="5711591"/>
            <a:ext cx="1997763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Structured user input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User personal attributes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Travel plan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3DC722-BD19-D26C-AA0E-5E91039AB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97" y="5910993"/>
            <a:ext cx="7904297" cy="693555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9691505-9A96-D027-5C0F-B66958112726}"/>
              </a:ext>
            </a:extLst>
          </p:cNvPr>
          <p:cNvCxnSpPr>
            <a:cxnSpLocks/>
          </p:cNvCxnSpPr>
          <p:nvPr/>
        </p:nvCxnSpPr>
        <p:spPr>
          <a:xfrm>
            <a:off x="7252624" y="5350477"/>
            <a:ext cx="0" cy="551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Gemini Icon PNG Vector - BrandLogo">
            <a:extLst>
              <a:ext uri="{FF2B5EF4-FFF2-40B4-BE49-F238E27FC236}">
                <a16:creationId xmlns:a16="http://schemas.microsoft.com/office/drawing/2014/main" id="{AE487802-D03F-8E73-1E03-4BC1C99E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43" y="5379601"/>
            <a:ext cx="418763" cy="41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6FB3628-25B5-8992-E4B1-9F47E567F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780" y="1595742"/>
            <a:ext cx="7955970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9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1.85185E-6 L 0.03372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B1EF-B180-59B6-75A7-EFDDC6538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B8B6109-0AE9-E01F-2F57-C63023874A66}"/>
              </a:ext>
            </a:extLst>
          </p:cNvPr>
          <p:cNvSpPr/>
          <p:nvPr/>
        </p:nvSpPr>
        <p:spPr>
          <a:xfrm>
            <a:off x="3764883" y="1601478"/>
            <a:ext cx="8153339" cy="5097496"/>
          </a:xfrm>
          <a:prstGeom prst="roundRect">
            <a:avLst>
              <a:gd name="adj" fmla="val 1154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D572EFA-9B90-62DD-F7FB-1F8891EF6599}"/>
              </a:ext>
            </a:extLst>
          </p:cNvPr>
          <p:cNvSpPr/>
          <p:nvPr/>
        </p:nvSpPr>
        <p:spPr>
          <a:xfrm>
            <a:off x="345793" y="1612600"/>
            <a:ext cx="3088186" cy="5086374"/>
          </a:xfrm>
          <a:prstGeom prst="roundRect">
            <a:avLst>
              <a:gd name="adj" fmla="val 1154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028D4F8F-FA56-9580-226D-B4C32FE27CC1}"/>
              </a:ext>
            </a:extLst>
          </p:cNvPr>
          <p:cNvSpPr txBox="1"/>
          <p:nvPr/>
        </p:nvSpPr>
        <p:spPr>
          <a:xfrm>
            <a:off x="258644" y="66146"/>
            <a:ext cx="10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1A889007-62DD-BFE0-A7A0-81CD9C71644B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41C0CB2-B55A-D473-7DA9-C45E09C271DF}"/>
              </a:ext>
            </a:extLst>
          </p:cNvPr>
          <p:cNvSpPr txBox="1"/>
          <p:nvPr/>
        </p:nvSpPr>
        <p:spPr>
          <a:xfrm>
            <a:off x="3745618" y="341519"/>
            <a:ext cx="470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sym typeface="+mn-lt"/>
              </a:rPr>
              <a:t>Implementation &amp; Demo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5FF1387-CE39-9654-20B7-5EAFDA974D95}"/>
              </a:ext>
            </a:extLst>
          </p:cNvPr>
          <p:cNvCxnSpPr>
            <a:cxnSpLocks/>
          </p:cNvCxnSpPr>
          <p:nvPr/>
        </p:nvCxnSpPr>
        <p:spPr>
          <a:xfrm>
            <a:off x="2433638" y="2584663"/>
            <a:ext cx="0" cy="449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A956D5C6-616B-B4F9-145F-026CCA4B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57" y="2310524"/>
            <a:ext cx="7447258" cy="425236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683E840-CD2F-A899-A839-7B533D04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092" y="4624118"/>
            <a:ext cx="398241" cy="3982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BDA65E-0F4E-834F-7E7F-8F14EE060F3F}"/>
              </a:ext>
            </a:extLst>
          </p:cNvPr>
          <p:cNvSpPr txBox="1"/>
          <p:nvPr/>
        </p:nvSpPr>
        <p:spPr>
          <a:xfrm>
            <a:off x="2421004" y="2573063"/>
            <a:ext cx="913588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Crawl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3CFE64F-E035-8AFA-8310-A3563ED47F59}"/>
              </a:ext>
            </a:extLst>
          </p:cNvPr>
          <p:cNvGrpSpPr/>
          <p:nvPr/>
        </p:nvGrpSpPr>
        <p:grpSpPr>
          <a:xfrm>
            <a:off x="1751698" y="5772334"/>
            <a:ext cx="1399510" cy="834073"/>
            <a:chOff x="639937" y="5437054"/>
            <a:chExt cx="1399510" cy="83407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B2DB003-C3F6-E95C-0CCE-3952C46FF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710" y="5664563"/>
              <a:ext cx="392749" cy="392749"/>
            </a:xfrm>
            <a:prstGeom prst="rect">
              <a:avLst/>
            </a:prstGeom>
          </p:spPr>
        </p:pic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B513012-268B-8698-3716-5C7F878EB9BA}"/>
                </a:ext>
              </a:extLst>
            </p:cNvPr>
            <p:cNvSpPr/>
            <p:nvPr/>
          </p:nvSpPr>
          <p:spPr>
            <a:xfrm>
              <a:off x="639937" y="5437054"/>
              <a:ext cx="1399510" cy="834073"/>
            </a:xfrm>
            <a:prstGeom prst="roundRect">
              <a:avLst>
                <a:gd name="adj" fmla="val 4694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流程图: 多文档 44">
              <a:extLst>
                <a:ext uri="{FF2B5EF4-FFF2-40B4-BE49-F238E27FC236}">
                  <a16:creationId xmlns:a16="http://schemas.microsoft.com/office/drawing/2014/main" id="{05800674-574B-0CB6-2EB2-B3BF360E559A}"/>
                </a:ext>
              </a:extLst>
            </p:cNvPr>
            <p:cNvSpPr/>
            <p:nvPr/>
          </p:nvSpPr>
          <p:spPr>
            <a:xfrm>
              <a:off x="1470331" y="5662262"/>
              <a:ext cx="352398" cy="386490"/>
            </a:xfrm>
            <a:prstGeom prst="flowChartMultidocument">
              <a:avLst/>
            </a:prstGeom>
            <a:solidFill>
              <a:srgbClr val="9777A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A5EDEB7E-54C6-7C08-8287-BB981E115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7351" y="5754062"/>
              <a:ext cx="239437" cy="239437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ADC05CE-980A-3793-3CEC-DCD561F51C2D}"/>
                </a:ext>
              </a:extLst>
            </p:cNvPr>
            <p:cNvSpPr txBox="1"/>
            <p:nvPr/>
          </p:nvSpPr>
          <p:spPr>
            <a:xfrm>
              <a:off x="932796" y="5960534"/>
              <a:ext cx="364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E3F134-D18F-69DF-EDB6-B74DD18A9953}"/>
                </a:ext>
              </a:extLst>
            </p:cNvPr>
            <p:cNvSpPr txBox="1"/>
            <p:nvPr/>
          </p:nvSpPr>
          <p:spPr>
            <a:xfrm>
              <a:off x="1479527" y="5956487"/>
              <a:ext cx="364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CCE607D0-3F7C-19F4-FB82-30DEF33755AA}"/>
              </a:ext>
            </a:extLst>
          </p:cNvPr>
          <p:cNvGrpSpPr/>
          <p:nvPr/>
        </p:nvGrpSpPr>
        <p:grpSpPr>
          <a:xfrm>
            <a:off x="1751698" y="4407470"/>
            <a:ext cx="1399510" cy="834073"/>
            <a:chOff x="639937" y="5437054"/>
            <a:chExt cx="1399510" cy="834073"/>
          </a:xfrm>
        </p:grpSpPr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098B5899-CCBE-8D72-54E4-A0FDE630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710" y="5664563"/>
              <a:ext cx="392749" cy="392749"/>
            </a:xfrm>
            <a:prstGeom prst="rect">
              <a:avLst/>
            </a:prstGeom>
          </p:spPr>
        </p:pic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1B9CCD59-557A-ED13-BB36-7E6B0BF5867F}"/>
                </a:ext>
              </a:extLst>
            </p:cNvPr>
            <p:cNvSpPr/>
            <p:nvPr/>
          </p:nvSpPr>
          <p:spPr>
            <a:xfrm>
              <a:off x="639937" y="5437054"/>
              <a:ext cx="1399510" cy="834073"/>
            </a:xfrm>
            <a:prstGeom prst="roundRect">
              <a:avLst>
                <a:gd name="adj" fmla="val 469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E8CC2A26-9D4E-4E13-66FE-4DE5FBB159ED}"/>
                </a:ext>
              </a:extLst>
            </p:cNvPr>
            <p:cNvSpPr txBox="1"/>
            <p:nvPr/>
          </p:nvSpPr>
          <p:spPr>
            <a:xfrm>
              <a:off x="932796" y="5960534"/>
              <a:ext cx="364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6DDBD6AC-10E5-BA5E-F56D-2273F3C3F38D}"/>
                </a:ext>
              </a:extLst>
            </p:cNvPr>
            <p:cNvSpPr txBox="1"/>
            <p:nvPr/>
          </p:nvSpPr>
          <p:spPr>
            <a:xfrm>
              <a:off x="1479527" y="5956487"/>
              <a:ext cx="364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BBBE1FD9-D950-9A2E-9FB8-DE9E61F3E334}"/>
              </a:ext>
            </a:extLst>
          </p:cNvPr>
          <p:cNvGrpSpPr/>
          <p:nvPr/>
        </p:nvGrpSpPr>
        <p:grpSpPr>
          <a:xfrm>
            <a:off x="1747388" y="1695928"/>
            <a:ext cx="1399510" cy="834073"/>
            <a:chOff x="639937" y="5437054"/>
            <a:chExt cx="1399510" cy="834073"/>
          </a:xfrm>
        </p:grpSpPr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03A90903-0301-9BDC-8624-C1C992CC9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710" y="5664563"/>
              <a:ext cx="392749" cy="392749"/>
            </a:xfrm>
            <a:prstGeom prst="rect">
              <a:avLst/>
            </a:prstGeom>
          </p:spPr>
        </p:pic>
        <p:sp>
          <p:nvSpPr>
            <p:cNvPr id="158" name="矩形: 圆角 157">
              <a:extLst>
                <a:ext uri="{FF2B5EF4-FFF2-40B4-BE49-F238E27FC236}">
                  <a16:creationId xmlns:a16="http://schemas.microsoft.com/office/drawing/2014/main" id="{EDD0EF4B-6288-7F61-1229-C7D393CD6C26}"/>
                </a:ext>
              </a:extLst>
            </p:cNvPr>
            <p:cNvSpPr/>
            <p:nvPr/>
          </p:nvSpPr>
          <p:spPr>
            <a:xfrm>
              <a:off x="639937" y="5437054"/>
              <a:ext cx="1399510" cy="834073"/>
            </a:xfrm>
            <a:prstGeom prst="roundRect">
              <a:avLst>
                <a:gd name="adj" fmla="val 4694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B59B92B5-668A-D779-F24A-C65A3BF4B0B5}"/>
                </a:ext>
              </a:extLst>
            </p:cNvPr>
            <p:cNvSpPr txBox="1"/>
            <p:nvPr/>
          </p:nvSpPr>
          <p:spPr>
            <a:xfrm>
              <a:off x="932796" y="5960534"/>
              <a:ext cx="364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A970273-A58D-9638-CB92-70A467930D93}"/>
                </a:ext>
              </a:extLst>
            </p:cNvPr>
            <p:cNvSpPr txBox="1"/>
            <p:nvPr/>
          </p:nvSpPr>
          <p:spPr>
            <a:xfrm>
              <a:off x="1206199" y="5689006"/>
              <a:ext cx="364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4" name="图片 163">
            <a:extLst>
              <a:ext uri="{FF2B5EF4-FFF2-40B4-BE49-F238E27FC236}">
                <a16:creationId xmlns:a16="http://schemas.microsoft.com/office/drawing/2014/main" id="{F2AB8005-79F0-5C0E-90EE-D4796A5C6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241" y="6063743"/>
            <a:ext cx="320289" cy="3202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5EED68-AC4B-2273-C2CA-A4CB5E265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260" y="1946597"/>
            <a:ext cx="320289" cy="320289"/>
          </a:xfrm>
          <a:prstGeom prst="rect">
            <a:avLst/>
          </a:prstGeom>
        </p:spPr>
      </p:pic>
      <p:pic>
        <p:nvPicPr>
          <p:cNvPr id="165" name="图片 164">
            <a:extLst>
              <a:ext uri="{FF2B5EF4-FFF2-40B4-BE49-F238E27FC236}">
                <a16:creationId xmlns:a16="http://schemas.microsoft.com/office/drawing/2014/main" id="{D1699557-5ED5-3D3A-E938-5577343EB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7582" y="1923437"/>
            <a:ext cx="392749" cy="392749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86E2FA85-A3ED-A627-D34B-A0A5DB87E829}"/>
              </a:ext>
            </a:extLst>
          </p:cNvPr>
          <p:cNvSpPr txBox="1"/>
          <p:nvPr/>
        </p:nvSpPr>
        <p:spPr>
          <a:xfrm>
            <a:off x="2660457" y="2225690"/>
            <a:ext cx="364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25EC671B-03E7-84A3-06B8-6FB261505D6A}"/>
              </a:ext>
            </a:extLst>
          </p:cNvPr>
          <p:cNvCxnSpPr>
            <a:cxnSpLocks/>
          </p:cNvCxnSpPr>
          <p:nvPr/>
        </p:nvCxnSpPr>
        <p:spPr>
          <a:xfrm>
            <a:off x="2433638" y="3948294"/>
            <a:ext cx="0" cy="449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525AC5D1-DF55-4439-5E33-884BE6C0B3C1}"/>
              </a:ext>
            </a:extLst>
          </p:cNvPr>
          <p:cNvCxnSpPr>
            <a:cxnSpLocks/>
          </p:cNvCxnSpPr>
          <p:nvPr/>
        </p:nvCxnSpPr>
        <p:spPr>
          <a:xfrm>
            <a:off x="2433638" y="5313158"/>
            <a:ext cx="0" cy="449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图片 168">
            <a:extLst>
              <a:ext uri="{FF2B5EF4-FFF2-40B4-BE49-F238E27FC236}">
                <a16:creationId xmlns:a16="http://schemas.microsoft.com/office/drawing/2014/main" id="{D5EB4DB5-FD80-BB16-D66B-39B8CF005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1260" y="4663095"/>
            <a:ext cx="320289" cy="320289"/>
          </a:xfrm>
          <a:prstGeom prst="rect">
            <a:avLst/>
          </a:prstGeom>
        </p:spPr>
      </p:pic>
      <p:sp>
        <p:nvSpPr>
          <p:cNvPr id="170" name="文本框 169">
            <a:extLst>
              <a:ext uri="{FF2B5EF4-FFF2-40B4-BE49-F238E27FC236}">
                <a16:creationId xmlns:a16="http://schemas.microsoft.com/office/drawing/2014/main" id="{B70B3B9C-6AC0-1DFF-51CA-C531B9F2A0AC}"/>
              </a:ext>
            </a:extLst>
          </p:cNvPr>
          <p:cNvSpPr txBox="1"/>
          <p:nvPr/>
        </p:nvSpPr>
        <p:spPr>
          <a:xfrm>
            <a:off x="2421004" y="3977119"/>
            <a:ext cx="953346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481CE895-443F-09F2-27E4-8DB893CDCCB7}"/>
              </a:ext>
            </a:extLst>
          </p:cNvPr>
          <p:cNvSpPr txBox="1"/>
          <p:nvPr/>
        </p:nvSpPr>
        <p:spPr>
          <a:xfrm>
            <a:off x="2495740" y="5324638"/>
            <a:ext cx="1006356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</a:p>
        </p:txBody>
      </p: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2CA81135-DC26-9F29-C95B-92FD8D2D95E0}"/>
              </a:ext>
            </a:extLst>
          </p:cNvPr>
          <p:cNvGrpSpPr/>
          <p:nvPr/>
        </p:nvGrpSpPr>
        <p:grpSpPr>
          <a:xfrm>
            <a:off x="1748169" y="3056404"/>
            <a:ext cx="1399510" cy="834073"/>
            <a:chOff x="639937" y="5437054"/>
            <a:chExt cx="1399510" cy="834073"/>
          </a:xfrm>
        </p:grpSpPr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9C0268B7-2294-399D-967D-360A8374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710" y="5664563"/>
              <a:ext cx="392749" cy="392749"/>
            </a:xfrm>
            <a:prstGeom prst="rect">
              <a:avLst/>
            </a:prstGeom>
          </p:spPr>
        </p:pic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D511FCFD-8E2F-681C-22E1-47E6F05C1234}"/>
                </a:ext>
              </a:extLst>
            </p:cNvPr>
            <p:cNvSpPr/>
            <p:nvPr/>
          </p:nvSpPr>
          <p:spPr>
            <a:xfrm>
              <a:off x="639937" y="5437054"/>
              <a:ext cx="1399510" cy="834073"/>
            </a:xfrm>
            <a:prstGeom prst="roundRect">
              <a:avLst>
                <a:gd name="adj" fmla="val 4694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0AD1AABE-CAB9-44B5-A479-C508FCFDB984}"/>
                </a:ext>
              </a:extLst>
            </p:cNvPr>
            <p:cNvSpPr txBox="1"/>
            <p:nvPr/>
          </p:nvSpPr>
          <p:spPr>
            <a:xfrm>
              <a:off x="932796" y="5960534"/>
              <a:ext cx="364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0E3310B5-A75A-A158-8D35-0F7B330E239C}"/>
                </a:ext>
              </a:extLst>
            </p:cNvPr>
            <p:cNvSpPr txBox="1"/>
            <p:nvPr/>
          </p:nvSpPr>
          <p:spPr>
            <a:xfrm>
              <a:off x="1206199" y="5689006"/>
              <a:ext cx="364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7" name="图片 176">
            <a:extLst>
              <a:ext uri="{FF2B5EF4-FFF2-40B4-BE49-F238E27FC236}">
                <a16:creationId xmlns:a16="http://schemas.microsoft.com/office/drawing/2014/main" id="{9C8255DA-F885-0262-AEE9-9630E1705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363" y="3283913"/>
            <a:ext cx="392749" cy="392749"/>
          </a:xfrm>
          <a:prstGeom prst="rect">
            <a:avLst/>
          </a:prstGeom>
        </p:spPr>
      </p:pic>
      <p:sp>
        <p:nvSpPr>
          <p:cNvPr id="178" name="文本框 177">
            <a:extLst>
              <a:ext uri="{FF2B5EF4-FFF2-40B4-BE49-F238E27FC236}">
                <a16:creationId xmlns:a16="http://schemas.microsoft.com/office/drawing/2014/main" id="{0A0D00A6-EE3F-5620-5204-78E5C7389C4C}"/>
              </a:ext>
            </a:extLst>
          </p:cNvPr>
          <p:cNvSpPr txBox="1"/>
          <p:nvPr/>
        </p:nvSpPr>
        <p:spPr>
          <a:xfrm>
            <a:off x="2691116" y="3593880"/>
            <a:ext cx="364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图片 178">
            <a:extLst>
              <a:ext uri="{FF2B5EF4-FFF2-40B4-BE49-F238E27FC236}">
                <a16:creationId xmlns:a16="http://schemas.microsoft.com/office/drawing/2014/main" id="{F7E970F9-11CA-15A8-1D84-945C734306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478" y="3347245"/>
            <a:ext cx="320289" cy="320289"/>
          </a:xfrm>
          <a:prstGeom prst="rect">
            <a:avLst/>
          </a:prstGeom>
        </p:spPr>
      </p:pic>
      <p:sp>
        <p:nvSpPr>
          <p:cNvPr id="181" name="文本框 180">
            <a:extLst>
              <a:ext uri="{FF2B5EF4-FFF2-40B4-BE49-F238E27FC236}">
                <a16:creationId xmlns:a16="http://schemas.microsoft.com/office/drawing/2014/main" id="{AE36B988-7F8A-45E4-985B-0EC5BBCCD333}"/>
              </a:ext>
            </a:extLst>
          </p:cNvPr>
          <p:cNvSpPr txBox="1"/>
          <p:nvPr/>
        </p:nvSpPr>
        <p:spPr>
          <a:xfrm>
            <a:off x="4133698" y="1534847"/>
            <a:ext cx="766902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Information Extraction Principles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 obtain a large fashion knowledge base with approximately one million pieces of fashion knowledge.</a:t>
            </a:r>
          </a:p>
        </p:txBody>
      </p:sp>
      <p:sp>
        <p:nvSpPr>
          <p:cNvPr id="182" name="对话气泡: 矩形 181">
            <a:extLst>
              <a:ext uri="{FF2B5EF4-FFF2-40B4-BE49-F238E27FC236}">
                <a16:creationId xmlns:a16="http://schemas.microsoft.com/office/drawing/2014/main" id="{F56706BB-75B7-EAED-64D7-52178DD68B2B}"/>
              </a:ext>
            </a:extLst>
          </p:cNvPr>
          <p:cNvSpPr/>
          <p:nvPr/>
        </p:nvSpPr>
        <p:spPr>
          <a:xfrm>
            <a:off x="4158263" y="2219408"/>
            <a:ext cx="7624579" cy="4440472"/>
          </a:xfrm>
          <a:prstGeom prst="wedgeRectCallout">
            <a:avLst>
              <a:gd name="adj1" fmla="val -60452"/>
              <a:gd name="adj2" fmla="val 24441"/>
            </a:avLst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3" name="Picture 2" descr="Gemini Icon PNG Vector - BrandLogo">
            <a:extLst>
              <a:ext uri="{FF2B5EF4-FFF2-40B4-BE49-F238E27FC236}">
                <a16:creationId xmlns:a16="http://schemas.microsoft.com/office/drawing/2014/main" id="{87DDA400-1B53-D09B-8835-AE54EF13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26" y="5241543"/>
            <a:ext cx="437673" cy="4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图片 190">
            <a:extLst>
              <a:ext uri="{FF2B5EF4-FFF2-40B4-BE49-F238E27FC236}">
                <a16:creationId xmlns:a16="http://schemas.microsoft.com/office/drawing/2014/main" id="{DBE0F9FA-7EB2-5CA9-C62A-A82B67C321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4101" y="5343287"/>
            <a:ext cx="316443" cy="316443"/>
          </a:xfrm>
          <a:prstGeom prst="rect">
            <a:avLst/>
          </a:prstGeom>
        </p:spPr>
      </p:pic>
      <p:pic>
        <p:nvPicPr>
          <p:cNvPr id="193" name="图片 192">
            <a:extLst>
              <a:ext uri="{FF2B5EF4-FFF2-40B4-BE49-F238E27FC236}">
                <a16:creationId xmlns:a16="http://schemas.microsoft.com/office/drawing/2014/main" id="{F98A7588-5447-DFE7-632B-18B83F4869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0537" y="4025646"/>
            <a:ext cx="276909" cy="276909"/>
          </a:xfrm>
          <a:prstGeom prst="rect">
            <a:avLst/>
          </a:prstGeom>
        </p:spPr>
      </p:pic>
      <p:pic>
        <p:nvPicPr>
          <p:cNvPr id="195" name="图片 194">
            <a:extLst>
              <a:ext uri="{FF2B5EF4-FFF2-40B4-BE49-F238E27FC236}">
                <a16:creationId xmlns:a16="http://schemas.microsoft.com/office/drawing/2014/main" id="{0485AAC9-8245-31A6-D8B2-3FA49F1375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9271" y="2660421"/>
            <a:ext cx="211249" cy="2112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5B379A-8AFE-EF6C-79F0-0419A88F7CC1}"/>
              </a:ext>
            </a:extLst>
          </p:cNvPr>
          <p:cNvSpPr txBox="1"/>
          <p:nvPr/>
        </p:nvSpPr>
        <p:spPr>
          <a:xfrm>
            <a:off x="345793" y="1931730"/>
            <a:ext cx="1190006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Social media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25495C-C463-C55D-94C8-F7A528DB8C0C}"/>
              </a:ext>
            </a:extLst>
          </p:cNvPr>
          <p:cNvSpPr txBox="1"/>
          <p:nvPr/>
        </p:nvSpPr>
        <p:spPr>
          <a:xfrm>
            <a:off x="349544" y="3308356"/>
            <a:ext cx="1190006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Raw base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4AC31C-8FEA-754A-6CE8-F6D86E7BBB06}"/>
              </a:ext>
            </a:extLst>
          </p:cNvPr>
          <p:cNvSpPr txBox="1"/>
          <p:nvPr/>
        </p:nvSpPr>
        <p:spPr>
          <a:xfrm>
            <a:off x="353295" y="4503226"/>
            <a:ext cx="1182504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High-quality images base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D8323A-3592-873B-661B-12A316E61A37}"/>
              </a:ext>
            </a:extLst>
          </p:cNvPr>
          <p:cNvSpPr txBox="1"/>
          <p:nvPr/>
        </p:nvSpPr>
        <p:spPr>
          <a:xfrm>
            <a:off x="246402" y="5883292"/>
            <a:ext cx="139951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Fashion knowledge base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F034D0-44D4-C5D3-ABA8-1B7B3467D53C}"/>
              </a:ext>
            </a:extLst>
          </p:cNvPr>
          <p:cNvSpPr txBox="1"/>
          <p:nvPr/>
        </p:nvSpPr>
        <p:spPr>
          <a:xfrm>
            <a:off x="154503" y="1142967"/>
            <a:ext cx="1128588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2. Fashion Knowledge Retrieval via RAG: Fashion Knowledge Base Construction </a:t>
            </a:r>
          </a:p>
        </p:txBody>
      </p:sp>
    </p:spTree>
    <p:extLst>
      <p:ext uri="{BB962C8B-B14F-4D97-AF65-F5344CB8AC3E}">
        <p14:creationId xmlns:p14="http://schemas.microsoft.com/office/powerpoint/2010/main" val="3299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1.85185E-6 L 0.03372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C562-CCB7-E380-7146-25155469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80D752A1-B2A7-58CB-2513-FAE7DB23F7B5}"/>
              </a:ext>
            </a:extLst>
          </p:cNvPr>
          <p:cNvSpPr/>
          <p:nvPr/>
        </p:nvSpPr>
        <p:spPr>
          <a:xfrm>
            <a:off x="435246" y="2231335"/>
            <a:ext cx="5667429" cy="3334578"/>
          </a:xfrm>
          <a:prstGeom prst="roundRect">
            <a:avLst>
              <a:gd name="adj" fmla="val 1154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B0CE6C3C-C289-AC2F-74D6-7697BA82A901}"/>
              </a:ext>
            </a:extLst>
          </p:cNvPr>
          <p:cNvSpPr/>
          <p:nvPr/>
        </p:nvSpPr>
        <p:spPr>
          <a:xfrm>
            <a:off x="6579796" y="1136611"/>
            <a:ext cx="5113356" cy="5562363"/>
          </a:xfrm>
          <a:prstGeom prst="roundRect">
            <a:avLst>
              <a:gd name="adj" fmla="val 1345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7ED75F-1219-6066-7AA8-3BB85E8734FE}"/>
              </a:ext>
            </a:extLst>
          </p:cNvPr>
          <p:cNvSpPr txBox="1"/>
          <p:nvPr/>
        </p:nvSpPr>
        <p:spPr>
          <a:xfrm>
            <a:off x="364658" y="1127901"/>
            <a:ext cx="6045553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2. Fashion Knowledge Retrieval via RAG: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Fashion Knowledge Retrieval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128F437C-2E02-6F7B-7A80-9C0E6F836601}"/>
              </a:ext>
            </a:extLst>
          </p:cNvPr>
          <p:cNvSpPr txBox="1"/>
          <p:nvPr/>
        </p:nvSpPr>
        <p:spPr>
          <a:xfrm>
            <a:off x="258644" y="66146"/>
            <a:ext cx="10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8DA41AD9-1ABA-A77D-58DD-3D0290E5FAB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876EA48-5D6F-BEDF-532D-89562E966B7D}"/>
              </a:ext>
            </a:extLst>
          </p:cNvPr>
          <p:cNvSpPr txBox="1"/>
          <p:nvPr/>
        </p:nvSpPr>
        <p:spPr>
          <a:xfrm>
            <a:off x="3745618" y="341519"/>
            <a:ext cx="470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sym typeface="+mn-lt"/>
              </a:rPr>
              <a:t>Implementation &amp; Demo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B0C68B8-E6BF-F6AF-8D66-3CD63EFC49A3}"/>
              </a:ext>
            </a:extLst>
          </p:cNvPr>
          <p:cNvCxnSpPr>
            <a:cxnSpLocks/>
          </p:cNvCxnSpPr>
          <p:nvPr/>
        </p:nvCxnSpPr>
        <p:spPr>
          <a:xfrm>
            <a:off x="3304910" y="3370196"/>
            <a:ext cx="0" cy="9170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9D68DC4-EC82-5BC5-B6D5-2CB6DA79B275}"/>
              </a:ext>
            </a:extLst>
          </p:cNvPr>
          <p:cNvCxnSpPr>
            <a:cxnSpLocks/>
          </p:cNvCxnSpPr>
          <p:nvPr/>
        </p:nvCxnSpPr>
        <p:spPr>
          <a:xfrm>
            <a:off x="1932457" y="4767990"/>
            <a:ext cx="9848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72A7C129-B0BC-1B9A-C2CA-AAE7EB820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19" r="26270"/>
                    </a14:imgEffect>
                  </a14:imgLayer>
                </a14:imgProps>
              </a:ext>
            </a:extLst>
          </a:blip>
          <a:srcRect r="70811"/>
          <a:stretch/>
        </p:blipFill>
        <p:spPr>
          <a:xfrm>
            <a:off x="2147541" y="4228959"/>
            <a:ext cx="378525" cy="528465"/>
          </a:xfrm>
          <a:prstGeom prst="rect">
            <a:avLst/>
          </a:prstGeom>
        </p:spPr>
      </p:pic>
      <p:pic>
        <p:nvPicPr>
          <p:cNvPr id="28" name="Picture 2" descr="Gemini Icon PNG Vector - BrandLogo">
            <a:extLst>
              <a:ext uri="{FF2B5EF4-FFF2-40B4-BE49-F238E27FC236}">
                <a16:creationId xmlns:a16="http://schemas.microsoft.com/office/drawing/2014/main" id="{B0F3E07A-2E97-BB03-0C95-74087787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101" y="3562450"/>
            <a:ext cx="499302" cy="4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3CC3F6C-2E7F-5E4A-0F29-4727C3C54F73}"/>
              </a:ext>
            </a:extLst>
          </p:cNvPr>
          <p:cNvSpPr txBox="1"/>
          <p:nvPr/>
        </p:nvSpPr>
        <p:spPr>
          <a:xfrm>
            <a:off x="1932457" y="4778557"/>
            <a:ext cx="111409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Llama-index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403B443-2D0F-6FF4-9F0F-291C79D8AC80}"/>
              </a:ext>
            </a:extLst>
          </p:cNvPr>
          <p:cNvSpPr txBox="1"/>
          <p:nvPr/>
        </p:nvSpPr>
        <p:spPr>
          <a:xfrm>
            <a:off x="519478" y="2387956"/>
            <a:ext cx="1747631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Structured user input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Personal information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Travel plan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6271254-16F2-5BC0-F2F5-12B7A8B81D15}"/>
              </a:ext>
            </a:extLst>
          </p:cNvPr>
          <p:cNvGrpSpPr/>
          <p:nvPr/>
        </p:nvGrpSpPr>
        <p:grpSpPr>
          <a:xfrm>
            <a:off x="464465" y="3735076"/>
            <a:ext cx="1501923" cy="1716265"/>
            <a:chOff x="364658" y="4037644"/>
            <a:chExt cx="1501923" cy="171626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13B5620-1129-032D-FD8E-E919C3917F08}"/>
                </a:ext>
              </a:extLst>
            </p:cNvPr>
            <p:cNvSpPr txBox="1"/>
            <p:nvPr/>
          </p:nvSpPr>
          <p:spPr>
            <a:xfrm>
              <a:off x="504129" y="5107578"/>
              <a:ext cx="1328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People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Clothing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EB1E82D-00F2-C175-5318-C03E4F57C4AA}"/>
                </a:ext>
              </a:extLst>
            </p:cNvPr>
            <p:cNvSpPr/>
            <p:nvPr/>
          </p:nvSpPr>
          <p:spPr>
            <a:xfrm>
              <a:off x="472798" y="4145156"/>
              <a:ext cx="1359852" cy="1608753"/>
            </a:xfrm>
            <a:prstGeom prst="roundRect">
              <a:avLst>
                <a:gd name="adj" fmla="val 4694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多文档 16">
              <a:extLst>
                <a:ext uri="{FF2B5EF4-FFF2-40B4-BE49-F238E27FC236}">
                  <a16:creationId xmlns:a16="http://schemas.microsoft.com/office/drawing/2014/main" id="{0298BC55-B0D4-5D74-C513-D2D4D3759644}"/>
                </a:ext>
              </a:extLst>
            </p:cNvPr>
            <p:cNvSpPr/>
            <p:nvPr/>
          </p:nvSpPr>
          <p:spPr>
            <a:xfrm>
              <a:off x="970213" y="4684068"/>
              <a:ext cx="352398" cy="386490"/>
            </a:xfrm>
            <a:prstGeom prst="flowChartMultidocument">
              <a:avLst/>
            </a:prstGeom>
            <a:solidFill>
              <a:srgbClr val="9777A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73A9F3C-9F2C-1D91-E0E1-513279D64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233" y="4775868"/>
              <a:ext cx="239437" cy="23943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EAD1A5E-C39C-5999-3B45-1ADC289AA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658" y="4037644"/>
              <a:ext cx="320289" cy="320289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2DFA840-7009-07B4-4408-8912249290D4}"/>
                </a:ext>
              </a:extLst>
            </p:cNvPr>
            <p:cNvSpPr txBox="1"/>
            <p:nvPr/>
          </p:nvSpPr>
          <p:spPr>
            <a:xfrm>
              <a:off x="467071" y="4217120"/>
              <a:ext cx="1399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/>
                <a:t>Fashion knowledge base</a:t>
              </a:r>
              <a:endParaRPr lang="zh-CN" altLang="en-US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C6683AF1-90EC-E553-C86B-F3F2A8FA1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424" y="4385842"/>
            <a:ext cx="693555" cy="693555"/>
          </a:xfrm>
          <a:prstGeom prst="rect">
            <a:avLst/>
          </a:prstGeom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D3FB19F-A9AC-7541-957F-714E22530F22}"/>
              </a:ext>
            </a:extLst>
          </p:cNvPr>
          <p:cNvCxnSpPr>
            <a:cxnSpLocks/>
          </p:cNvCxnSpPr>
          <p:nvPr/>
        </p:nvCxnSpPr>
        <p:spPr>
          <a:xfrm>
            <a:off x="3685057" y="4757424"/>
            <a:ext cx="9848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B0FC2244-3860-45D8-9611-B54B28761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80" y="4376217"/>
            <a:ext cx="893774" cy="99515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AE43B621-459A-73FB-238E-478B9249768A}"/>
              </a:ext>
            </a:extLst>
          </p:cNvPr>
          <p:cNvSpPr txBox="1"/>
          <p:nvPr/>
        </p:nvSpPr>
        <p:spPr>
          <a:xfrm>
            <a:off x="3685057" y="4778557"/>
            <a:ext cx="90737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dirty="0"/>
              <a:t>Return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CC65791-62C3-094A-CA44-377AA3ED4B20}"/>
              </a:ext>
            </a:extLst>
          </p:cNvPr>
          <p:cNvSpPr txBox="1"/>
          <p:nvPr/>
        </p:nvSpPr>
        <p:spPr>
          <a:xfrm>
            <a:off x="3231370" y="3577849"/>
            <a:ext cx="90737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dirty="0"/>
              <a:t>Retrieve</a:t>
            </a:r>
            <a:endParaRPr lang="zh-CN" altLang="en-US" dirty="0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87139E41-4F8A-D902-B189-03435213CF0A}"/>
              </a:ext>
            </a:extLst>
          </p:cNvPr>
          <p:cNvSpPr/>
          <p:nvPr/>
        </p:nvSpPr>
        <p:spPr>
          <a:xfrm>
            <a:off x="523112" y="2406316"/>
            <a:ext cx="5460474" cy="914301"/>
          </a:xfrm>
          <a:prstGeom prst="roundRect">
            <a:avLst>
              <a:gd name="adj" fmla="val 469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B456C8A-7AFB-CA81-D57B-72051DC3F5D8}"/>
              </a:ext>
            </a:extLst>
          </p:cNvPr>
          <p:cNvSpPr/>
          <p:nvPr/>
        </p:nvSpPr>
        <p:spPr>
          <a:xfrm>
            <a:off x="4641870" y="3842588"/>
            <a:ext cx="1341716" cy="1608753"/>
          </a:xfrm>
          <a:prstGeom prst="roundRect">
            <a:avLst>
              <a:gd name="adj" fmla="val 469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8C440C7A-3985-7DD0-E207-F799AC92B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58" y="5009504"/>
            <a:ext cx="352120" cy="35212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978FABA5-B741-D5FF-E043-DCC578ADB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81" y="4398818"/>
            <a:ext cx="352120" cy="35212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937D89C6-250D-69BC-9395-ECB7CCDC66E0}"/>
              </a:ext>
            </a:extLst>
          </p:cNvPr>
          <p:cNvSpPr txBox="1"/>
          <p:nvPr/>
        </p:nvSpPr>
        <p:spPr>
          <a:xfrm>
            <a:off x="5600781" y="4716148"/>
            <a:ext cx="364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9EC0944-C1D8-BA24-4A5B-9BE0051E27CB}"/>
              </a:ext>
            </a:extLst>
          </p:cNvPr>
          <p:cNvSpPr txBox="1"/>
          <p:nvPr/>
        </p:nvSpPr>
        <p:spPr>
          <a:xfrm>
            <a:off x="4622041" y="3993111"/>
            <a:ext cx="1399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Top-k results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46DF50C-A7CC-9976-1774-22367DBC28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0"/>
          <a:stretch/>
        </p:blipFill>
        <p:spPr>
          <a:xfrm>
            <a:off x="2267109" y="2512668"/>
            <a:ext cx="3685792" cy="693555"/>
          </a:xfrm>
          <a:prstGeom prst="rect">
            <a:avLst/>
          </a:prstGeom>
        </p:spPr>
      </p:pic>
      <p:sp>
        <p:nvSpPr>
          <p:cNvPr id="54" name="箭头: 虚尾 53">
            <a:extLst>
              <a:ext uri="{FF2B5EF4-FFF2-40B4-BE49-F238E27FC236}">
                <a16:creationId xmlns:a16="http://schemas.microsoft.com/office/drawing/2014/main" id="{BFCE1FF4-2A1C-4B30-D7E2-0817655EAF1F}"/>
              </a:ext>
            </a:extLst>
          </p:cNvPr>
          <p:cNvSpPr/>
          <p:nvPr/>
        </p:nvSpPr>
        <p:spPr>
          <a:xfrm>
            <a:off x="5859117" y="3728195"/>
            <a:ext cx="799490" cy="610944"/>
          </a:xfrm>
          <a:prstGeom prst="stripedRightArrow">
            <a:avLst/>
          </a:prstGeom>
          <a:solidFill>
            <a:srgbClr val="977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296AA647-3F2E-6C05-63BB-ECBFF5354D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01" y="1412793"/>
            <a:ext cx="2241068" cy="266514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46C4AE19-B630-2306-98E5-831E8E58A9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01" y="4333880"/>
            <a:ext cx="2238681" cy="229984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0D0D3876-B19C-A68A-263C-8FAD463E1B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5081" y="1210750"/>
            <a:ext cx="445640" cy="44564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8FAABE4-4F9F-CC30-3F50-61764D6EF4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7511" y="4166999"/>
            <a:ext cx="431931" cy="43193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92C46CA-BA21-C756-9A5F-304B99B4A8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839" y="1419845"/>
            <a:ext cx="2195005" cy="5218958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id="{A33073EA-B2C5-4133-7848-31A66F23BD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7873" y="1196827"/>
            <a:ext cx="431931" cy="431931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F1C37F2E-267A-6522-2A0B-1C775ADBE93B}"/>
              </a:ext>
            </a:extLst>
          </p:cNvPr>
          <p:cNvSpPr txBox="1"/>
          <p:nvPr/>
        </p:nvSpPr>
        <p:spPr>
          <a:xfrm>
            <a:off x="4493512" y="6421975"/>
            <a:ext cx="2165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Top-k fashion knowledge</a:t>
            </a:r>
            <a:endParaRPr lang="zh-CN" altLang="en-US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5C7D537-5AC3-68D4-16C0-2EB4F23C0BB4}"/>
              </a:ext>
            </a:extLst>
          </p:cNvPr>
          <p:cNvSpPr txBox="1"/>
          <p:nvPr/>
        </p:nvSpPr>
        <p:spPr>
          <a:xfrm>
            <a:off x="7105138" y="1151911"/>
            <a:ext cx="20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b="0" dirty="0"/>
              <a:t>Environment information</a:t>
            </a:r>
            <a:endParaRPr lang="zh-CN" altLang="en-US" b="0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806038AF-EB56-B6EC-12F5-97805C07CB2F}"/>
              </a:ext>
            </a:extLst>
          </p:cNvPr>
          <p:cNvSpPr txBox="1"/>
          <p:nvPr/>
        </p:nvSpPr>
        <p:spPr>
          <a:xfrm>
            <a:off x="9608839" y="1145410"/>
            <a:ext cx="209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b="0" dirty="0"/>
              <a:t>Clothing information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76085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1.85185E-6 L 0.03372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58FF7-AF49-135F-B7B9-792A8A45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A64EDF54-3330-3920-0E26-6F88055175A2}"/>
              </a:ext>
            </a:extLst>
          </p:cNvPr>
          <p:cNvSpPr/>
          <p:nvPr/>
        </p:nvSpPr>
        <p:spPr>
          <a:xfrm>
            <a:off x="2882463" y="3458894"/>
            <a:ext cx="3804930" cy="1158965"/>
          </a:xfrm>
          <a:prstGeom prst="roundRect">
            <a:avLst>
              <a:gd name="adj" fmla="val 9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89457E44-3C90-8273-C6B4-555215278760}"/>
              </a:ext>
            </a:extLst>
          </p:cNvPr>
          <p:cNvSpPr/>
          <p:nvPr/>
        </p:nvSpPr>
        <p:spPr>
          <a:xfrm>
            <a:off x="2894748" y="1933267"/>
            <a:ext cx="3832321" cy="1275297"/>
          </a:xfrm>
          <a:prstGeom prst="roundRect">
            <a:avLst>
              <a:gd name="adj" fmla="val 3350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72629C33-215E-7CC8-7A7E-DA96D695FCE4}"/>
              </a:ext>
            </a:extLst>
          </p:cNvPr>
          <p:cNvSpPr/>
          <p:nvPr/>
        </p:nvSpPr>
        <p:spPr>
          <a:xfrm>
            <a:off x="7684604" y="1933265"/>
            <a:ext cx="4053765" cy="4565671"/>
          </a:xfrm>
          <a:prstGeom prst="roundRect">
            <a:avLst>
              <a:gd name="adj" fmla="val 898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: 圆角 157">
            <a:extLst>
              <a:ext uri="{FF2B5EF4-FFF2-40B4-BE49-F238E27FC236}">
                <a16:creationId xmlns:a16="http://schemas.microsoft.com/office/drawing/2014/main" id="{2E0305C0-4A40-765A-FA2A-E7170447F09D}"/>
              </a:ext>
            </a:extLst>
          </p:cNvPr>
          <p:cNvSpPr/>
          <p:nvPr/>
        </p:nvSpPr>
        <p:spPr>
          <a:xfrm>
            <a:off x="2868051" y="4922326"/>
            <a:ext cx="3819342" cy="1576612"/>
          </a:xfrm>
          <a:prstGeom prst="roundRect">
            <a:avLst>
              <a:gd name="adj" fmla="val 965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E9335E91-AA3B-C5C1-2B88-37D91DC54B6D}"/>
              </a:ext>
            </a:extLst>
          </p:cNvPr>
          <p:cNvSpPr/>
          <p:nvPr/>
        </p:nvSpPr>
        <p:spPr>
          <a:xfrm>
            <a:off x="453631" y="3053940"/>
            <a:ext cx="1681972" cy="3444997"/>
          </a:xfrm>
          <a:prstGeom prst="roundRect">
            <a:avLst>
              <a:gd name="adj" fmla="val 2921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D9313F-D703-46CA-8133-771601EEBA9A}"/>
              </a:ext>
            </a:extLst>
          </p:cNvPr>
          <p:cNvSpPr txBox="1"/>
          <p:nvPr/>
        </p:nvSpPr>
        <p:spPr>
          <a:xfrm>
            <a:off x="364659" y="1127901"/>
            <a:ext cx="3790145" cy="41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3. Wardrobe Image Generation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53FA1E5-6A05-755F-18DF-5FF3398DDFC1}"/>
              </a:ext>
            </a:extLst>
          </p:cNvPr>
          <p:cNvSpPr txBox="1"/>
          <p:nvPr/>
        </p:nvSpPr>
        <p:spPr>
          <a:xfrm>
            <a:off x="258644" y="66146"/>
            <a:ext cx="10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9075AF5D-0D02-5BAD-24B9-8D607C038C1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F7C4E2E-AEE3-C6BC-E3B2-5BC6835CA38F}"/>
              </a:ext>
            </a:extLst>
          </p:cNvPr>
          <p:cNvSpPr txBox="1"/>
          <p:nvPr/>
        </p:nvSpPr>
        <p:spPr>
          <a:xfrm>
            <a:off x="3745618" y="341519"/>
            <a:ext cx="470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sym typeface="+mn-lt"/>
              </a:rPr>
              <a:t>Implementation &amp; Demo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F1953CD-3368-8A6D-8EE0-C13E4C43B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49" y="5207218"/>
            <a:ext cx="3792644" cy="128391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D556AB29-EF83-5AA8-5E23-5F6E0432C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9088" t="10910" r="29245" b="8257"/>
          <a:stretch/>
        </p:blipFill>
        <p:spPr>
          <a:xfrm>
            <a:off x="2252811" y="5280237"/>
            <a:ext cx="353233" cy="387528"/>
          </a:xfrm>
          <a:prstGeom prst="rect">
            <a:avLst/>
          </a:prstGeom>
        </p:spPr>
      </p:pic>
      <p:sp>
        <p:nvSpPr>
          <p:cNvPr id="143" name="文本框 142">
            <a:extLst>
              <a:ext uri="{FF2B5EF4-FFF2-40B4-BE49-F238E27FC236}">
                <a16:creationId xmlns:a16="http://schemas.microsoft.com/office/drawing/2014/main" id="{74E33355-BE1C-95D9-F9B0-222D418D0534}"/>
              </a:ext>
            </a:extLst>
          </p:cNvPr>
          <p:cNvSpPr txBox="1"/>
          <p:nvPr/>
        </p:nvSpPr>
        <p:spPr>
          <a:xfrm>
            <a:off x="539344" y="3079329"/>
            <a:ext cx="1399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Top-k results</a:t>
            </a: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EADED30E-63BD-8204-5797-195413C6CC4B}"/>
              </a:ext>
            </a:extLst>
          </p:cNvPr>
          <p:cNvSpPr/>
          <p:nvPr/>
        </p:nvSpPr>
        <p:spPr>
          <a:xfrm>
            <a:off x="2894750" y="1920031"/>
            <a:ext cx="3805620" cy="4578906"/>
          </a:xfrm>
          <a:prstGeom prst="roundRect">
            <a:avLst>
              <a:gd name="adj" fmla="val 626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17A2CDF1-5718-2541-8699-0283DE933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96" y="3813446"/>
            <a:ext cx="3787896" cy="804413"/>
          </a:xfrm>
          <a:prstGeom prst="rect">
            <a:avLst/>
          </a:prstGeom>
        </p:spPr>
      </p:pic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036E2758-B145-64EE-E5D2-D19DA84E2336}"/>
              </a:ext>
            </a:extLst>
          </p:cNvPr>
          <p:cNvSpPr/>
          <p:nvPr/>
        </p:nvSpPr>
        <p:spPr>
          <a:xfrm>
            <a:off x="491665" y="5087205"/>
            <a:ext cx="1605170" cy="1343897"/>
          </a:xfrm>
          <a:prstGeom prst="roundRect">
            <a:avLst>
              <a:gd name="adj" fmla="val 626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60FAB424-317A-C376-C49C-C035141C3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71" y="5235531"/>
            <a:ext cx="691608" cy="691608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06CE5239-42D8-3B33-2DAD-4C15054CB7BC}"/>
              </a:ext>
            </a:extLst>
          </p:cNvPr>
          <p:cNvSpPr txBox="1"/>
          <p:nvPr/>
        </p:nvSpPr>
        <p:spPr>
          <a:xfrm>
            <a:off x="491665" y="5960540"/>
            <a:ext cx="160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Clothing </a:t>
            </a:r>
          </a:p>
          <a:p>
            <a:r>
              <a:rPr lang="en-US" altLang="zh-CN" b="0" dirty="0"/>
              <a:t>information</a:t>
            </a:r>
            <a:endParaRPr lang="zh-CN" altLang="en-US" b="0" dirty="0"/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DE234C41-4D7B-9846-8E91-90727DB10A07}"/>
              </a:ext>
            </a:extLst>
          </p:cNvPr>
          <p:cNvSpPr/>
          <p:nvPr/>
        </p:nvSpPr>
        <p:spPr>
          <a:xfrm>
            <a:off x="491665" y="3449553"/>
            <a:ext cx="1605170" cy="1343897"/>
          </a:xfrm>
          <a:prstGeom prst="roundRect">
            <a:avLst>
              <a:gd name="adj" fmla="val 626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8" name="图片 167">
            <a:extLst>
              <a:ext uri="{FF2B5EF4-FFF2-40B4-BE49-F238E27FC236}">
                <a16:creationId xmlns:a16="http://schemas.microsoft.com/office/drawing/2014/main" id="{5213CAA4-1021-BB4D-41C1-1BD1B0AC5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445" y="3569203"/>
            <a:ext cx="691609" cy="691609"/>
          </a:xfrm>
          <a:prstGeom prst="rect">
            <a:avLst/>
          </a:prstGeom>
        </p:spPr>
      </p:pic>
      <p:sp>
        <p:nvSpPr>
          <p:cNvPr id="169" name="文本框 168">
            <a:extLst>
              <a:ext uri="{FF2B5EF4-FFF2-40B4-BE49-F238E27FC236}">
                <a16:creationId xmlns:a16="http://schemas.microsoft.com/office/drawing/2014/main" id="{0A93C38E-E186-42A0-8458-B4C046948C7D}"/>
              </a:ext>
            </a:extLst>
          </p:cNvPr>
          <p:cNvSpPr txBox="1"/>
          <p:nvPr/>
        </p:nvSpPr>
        <p:spPr>
          <a:xfrm>
            <a:off x="491665" y="4331785"/>
            <a:ext cx="160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Environment</a:t>
            </a:r>
          </a:p>
          <a:p>
            <a:r>
              <a:rPr lang="en-US" altLang="zh-CN" b="0" dirty="0"/>
              <a:t> information</a:t>
            </a:r>
            <a:endParaRPr lang="zh-CN" altLang="en-US" b="0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A43C172A-1071-2DCC-DEC6-62EB4994F749}"/>
              </a:ext>
            </a:extLst>
          </p:cNvPr>
          <p:cNvSpPr txBox="1"/>
          <p:nvPr/>
        </p:nvSpPr>
        <p:spPr>
          <a:xfrm>
            <a:off x="2899496" y="3494453"/>
            <a:ext cx="2292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dirty="0"/>
              <a:t>(2)</a:t>
            </a:r>
            <a:r>
              <a:rPr lang="zh-CN" altLang="en-US" dirty="0"/>
              <a:t> </a:t>
            </a:r>
            <a:r>
              <a:rPr lang="en-US" altLang="zh-CN" dirty="0"/>
              <a:t>Background description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20C12B15-EF3E-8D18-26F6-2A7AC7211AF7}"/>
              </a:ext>
            </a:extLst>
          </p:cNvPr>
          <p:cNvSpPr txBox="1"/>
          <p:nvPr/>
        </p:nvSpPr>
        <p:spPr>
          <a:xfrm>
            <a:off x="2840819" y="4922326"/>
            <a:ext cx="1884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dirty="0"/>
              <a:t>(3) Fashion item image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4114FF56-7022-9660-9F38-202F547DFE53}"/>
              </a:ext>
            </a:extLst>
          </p:cNvPr>
          <p:cNvSpPr txBox="1"/>
          <p:nvPr/>
        </p:nvSpPr>
        <p:spPr>
          <a:xfrm>
            <a:off x="2894749" y="1933266"/>
            <a:ext cx="1576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dirty="0"/>
              <a:t>(1) Full-body photo</a:t>
            </a:r>
          </a:p>
        </p:txBody>
      </p:sp>
      <p:sp>
        <p:nvSpPr>
          <p:cNvPr id="174" name="箭头: 燕尾形 173">
            <a:extLst>
              <a:ext uri="{FF2B5EF4-FFF2-40B4-BE49-F238E27FC236}">
                <a16:creationId xmlns:a16="http://schemas.microsoft.com/office/drawing/2014/main" id="{574FB926-ADBD-1809-C765-69BF562E4AFA}"/>
              </a:ext>
            </a:extLst>
          </p:cNvPr>
          <p:cNvSpPr/>
          <p:nvPr/>
        </p:nvSpPr>
        <p:spPr>
          <a:xfrm>
            <a:off x="1988613" y="3922605"/>
            <a:ext cx="910883" cy="415948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箭头: 燕尾形 174">
            <a:extLst>
              <a:ext uri="{FF2B5EF4-FFF2-40B4-BE49-F238E27FC236}">
                <a16:creationId xmlns:a16="http://schemas.microsoft.com/office/drawing/2014/main" id="{BB5FB1AC-D847-1509-3DCE-0E50F1ECF95C}"/>
              </a:ext>
            </a:extLst>
          </p:cNvPr>
          <p:cNvSpPr/>
          <p:nvPr/>
        </p:nvSpPr>
        <p:spPr>
          <a:xfrm>
            <a:off x="1978623" y="5581335"/>
            <a:ext cx="920873" cy="415947"/>
          </a:xfrm>
          <a:prstGeom prst="notched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: 圆角 175">
            <a:extLst>
              <a:ext uri="{FF2B5EF4-FFF2-40B4-BE49-F238E27FC236}">
                <a16:creationId xmlns:a16="http://schemas.microsoft.com/office/drawing/2014/main" id="{3EBD6894-9EEE-01D6-7620-DA7E4BCD8CF6}"/>
              </a:ext>
            </a:extLst>
          </p:cNvPr>
          <p:cNvSpPr/>
          <p:nvPr/>
        </p:nvSpPr>
        <p:spPr>
          <a:xfrm>
            <a:off x="7671628" y="1920031"/>
            <a:ext cx="4066741" cy="4565671"/>
          </a:xfrm>
          <a:prstGeom prst="roundRect">
            <a:avLst>
              <a:gd name="adj" fmla="val 626"/>
            </a:avLst>
          </a:prstGeom>
          <a:noFill/>
          <a:ln>
            <a:solidFill>
              <a:srgbClr val="9777A8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7" name="Picture 2" descr="Gemini Icon PNG Vector - BrandLogo">
            <a:extLst>
              <a:ext uri="{FF2B5EF4-FFF2-40B4-BE49-F238E27FC236}">
                <a16:creationId xmlns:a16="http://schemas.microsoft.com/office/drawing/2014/main" id="{AE67CC32-C11C-92B8-477C-1BE9EC60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520" y="3545547"/>
            <a:ext cx="437673" cy="4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文本框 177">
            <a:extLst>
              <a:ext uri="{FF2B5EF4-FFF2-40B4-BE49-F238E27FC236}">
                <a16:creationId xmlns:a16="http://schemas.microsoft.com/office/drawing/2014/main" id="{38CFEB02-E592-554E-95A4-7C3716267B63}"/>
              </a:ext>
            </a:extLst>
          </p:cNvPr>
          <p:cNvSpPr txBox="1"/>
          <p:nvPr/>
        </p:nvSpPr>
        <p:spPr>
          <a:xfrm>
            <a:off x="7772398" y="2824835"/>
            <a:ext cx="2254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dirty="0"/>
              <a:t>Visualized fashion wardrobe</a:t>
            </a:r>
          </a:p>
        </p:txBody>
      </p:sp>
      <p:sp>
        <p:nvSpPr>
          <p:cNvPr id="179" name="箭头: 燕尾形 178">
            <a:extLst>
              <a:ext uri="{FF2B5EF4-FFF2-40B4-BE49-F238E27FC236}">
                <a16:creationId xmlns:a16="http://schemas.microsoft.com/office/drawing/2014/main" id="{12FF7684-5B80-4548-74E5-A0BC83A57064}"/>
              </a:ext>
            </a:extLst>
          </p:cNvPr>
          <p:cNvSpPr/>
          <p:nvPr/>
        </p:nvSpPr>
        <p:spPr>
          <a:xfrm>
            <a:off x="6687393" y="3988037"/>
            <a:ext cx="971258" cy="415948"/>
          </a:xfrm>
          <a:prstGeom prst="notchedRightArrow">
            <a:avLst/>
          </a:prstGeom>
          <a:solidFill>
            <a:srgbClr val="977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3E580AFC-C61E-B3BC-A823-507A3B8C7476}"/>
              </a:ext>
            </a:extLst>
          </p:cNvPr>
          <p:cNvSpPr txBox="1"/>
          <p:nvPr/>
        </p:nvSpPr>
        <p:spPr>
          <a:xfrm>
            <a:off x="6696728" y="4340860"/>
            <a:ext cx="1049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b="0" dirty="0"/>
              <a:t>Synthesize</a:t>
            </a:r>
          </a:p>
        </p:txBody>
      </p:sp>
      <p:pic>
        <p:nvPicPr>
          <p:cNvPr id="185" name="图片 184">
            <a:extLst>
              <a:ext uri="{FF2B5EF4-FFF2-40B4-BE49-F238E27FC236}">
                <a16:creationId xmlns:a16="http://schemas.microsoft.com/office/drawing/2014/main" id="{2BD7F28D-5600-FD33-9AF4-D04296E1CA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6501" y="3679257"/>
            <a:ext cx="374126" cy="374126"/>
          </a:xfrm>
          <a:prstGeom prst="rect">
            <a:avLst/>
          </a:prstGeom>
        </p:spPr>
      </p:pic>
      <p:pic>
        <p:nvPicPr>
          <p:cNvPr id="186" name="图片 185">
            <a:extLst>
              <a:ext uri="{FF2B5EF4-FFF2-40B4-BE49-F238E27FC236}">
                <a16:creationId xmlns:a16="http://schemas.microsoft.com/office/drawing/2014/main" id="{5F7E86FC-EEC2-DF32-3988-5A467157ED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908" y="3494453"/>
            <a:ext cx="352120" cy="352120"/>
          </a:xfrm>
          <a:prstGeom prst="rect">
            <a:avLst/>
          </a:prstGeom>
        </p:spPr>
      </p:pic>
      <p:pic>
        <p:nvPicPr>
          <p:cNvPr id="187" name="图片 186">
            <a:extLst>
              <a:ext uri="{FF2B5EF4-FFF2-40B4-BE49-F238E27FC236}">
                <a16:creationId xmlns:a16="http://schemas.microsoft.com/office/drawing/2014/main" id="{910D7739-10A5-0D5D-B68C-2E796C8915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908" y="5123014"/>
            <a:ext cx="352120" cy="352120"/>
          </a:xfrm>
          <a:prstGeom prst="rect">
            <a:avLst/>
          </a:prstGeom>
        </p:spPr>
      </p:pic>
      <p:pic>
        <p:nvPicPr>
          <p:cNvPr id="193" name="图片 192">
            <a:extLst>
              <a:ext uri="{FF2B5EF4-FFF2-40B4-BE49-F238E27FC236}">
                <a16:creationId xmlns:a16="http://schemas.microsoft.com/office/drawing/2014/main" id="{614FCF46-1AAD-1B53-2B16-4F668E3CA3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6721" y="1993225"/>
            <a:ext cx="812428" cy="1215339"/>
          </a:xfrm>
          <a:prstGeom prst="rect">
            <a:avLst/>
          </a:prstGeom>
        </p:spPr>
      </p:pic>
      <p:pic>
        <p:nvPicPr>
          <p:cNvPr id="198" name="图片 197">
            <a:extLst>
              <a:ext uri="{FF2B5EF4-FFF2-40B4-BE49-F238E27FC236}">
                <a16:creationId xmlns:a16="http://schemas.microsoft.com/office/drawing/2014/main" id="{0693A713-2092-3D55-DDA7-C9EA960CAC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2398" y="3208564"/>
            <a:ext cx="3865199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0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1.85185E-6 L 0.03372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1D346-EB2A-0DD7-7510-0BCCC74D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33">
            <a:extLst>
              <a:ext uri="{FF2B5EF4-FFF2-40B4-BE49-F238E27FC236}">
                <a16:creationId xmlns:a16="http://schemas.microsoft.com/office/drawing/2014/main" id="{493D003C-AE9F-EB80-1636-E2F7DFB8B091}"/>
              </a:ext>
            </a:extLst>
          </p:cNvPr>
          <p:cNvSpPr txBox="1"/>
          <p:nvPr/>
        </p:nvSpPr>
        <p:spPr>
          <a:xfrm>
            <a:off x="258644" y="66146"/>
            <a:ext cx="10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3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DBD0A7EB-E062-F14B-1906-5B606FECE2CB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681E013-AA5A-24F0-311D-2C807A8BE0C0}"/>
              </a:ext>
            </a:extLst>
          </p:cNvPr>
          <p:cNvSpPr txBox="1"/>
          <p:nvPr/>
        </p:nvSpPr>
        <p:spPr>
          <a:xfrm>
            <a:off x="3745618" y="341519"/>
            <a:ext cx="470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sym typeface="+mn-lt"/>
              </a:rPr>
              <a:t>Evaluation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7A89AD1-B996-D70A-6333-90A4C7A55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74225"/>
              </p:ext>
            </p:extLst>
          </p:nvPr>
        </p:nvGraphicFramePr>
        <p:xfrm>
          <a:off x="605947" y="1771953"/>
          <a:ext cx="8021219" cy="48959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5428">
                  <a:extLst>
                    <a:ext uri="{9D8B030D-6E8A-4147-A177-3AD203B41FA5}">
                      <a16:colId xmlns:a16="http://schemas.microsoft.com/office/drawing/2014/main" val="3063073308"/>
                    </a:ext>
                  </a:extLst>
                </a:gridCol>
                <a:gridCol w="2658717">
                  <a:extLst>
                    <a:ext uri="{9D8B030D-6E8A-4147-A177-3AD203B41FA5}">
                      <a16:colId xmlns:a16="http://schemas.microsoft.com/office/drawing/2014/main" val="37299599"/>
                    </a:ext>
                  </a:extLst>
                </a:gridCol>
                <a:gridCol w="2927074">
                  <a:extLst>
                    <a:ext uri="{9D8B030D-6E8A-4147-A177-3AD203B41FA5}">
                      <a16:colId xmlns:a16="http://schemas.microsoft.com/office/drawing/2014/main" val="3756596765"/>
                    </a:ext>
                  </a:extLst>
                </a:gridCol>
              </a:tblGrid>
              <a:tr h="349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Indicators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Secondary Indicators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Scoring Criteria</a:t>
                      </a:r>
                      <a:endPara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963302"/>
                  </a:ext>
                </a:extLst>
              </a:tr>
              <a:tr h="349714">
                <a:tc rowSpan="6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Aesthetic Appeal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Color Harmony</a:t>
                      </a:r>
                    </a:p>
                  </a:txBody>
                  <a:tcPr anchor="ctr"/>
                </a:tc>
                <a:tc rowSpan="13"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Fritz 5-Level Rating (1–5 Likert scale)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to score individual items on a 1 to 5 scale, where 1 is the least and 5 the most favorable.</a:t>
                      </a:r>
                    </a:p>
                    <a:p>
                      <a:pPr marL="0" indent="0" algn="l">
                        <a:buNone/>
                      </a:pPr>
                      <a:endParaRPr lang="en-US" altLang="zh-C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Pairwise Comparison Method</a:t>
                      </a: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--5-Level Preference Intensity:</a:t>
                      </a:r>
                    </a:p>
                    <a:p>
                      <a:pPr marL="171450" lvl="1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Preference A (Score: 5)</a:t>
                      </a:r>
                    </a:p>
                    <a:p>
                      <a:pPr marL="171450" lvl="1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Slight Preference A (Score: 4)</a:t>
                      </a:r>
                    </a:p>
                    <a:p>
                      <a:pPr marL="171450" lvl="1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 (Score: 3)</a:t>
                      </a:r>
                    </a:p>
                    <a:p>
                      <a:pPr marL="171450" lvl="1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Slight Preference B (Score: 2)</a:t>
                      </a:r>
                    </a:p>
                    <a:p>
                      <a:pPr marL="171450" lvl="1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Preference B (Score: 1)</a:t>
                      </a:r>
                    </a:p>
                    <a:p>
                      <a:pPr marL="0" indent="0" algn="l">
                        <a:buNone/>
                      </a:pPr>
                      <a:endParaRPr lang="en-US" altLang="zh-C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2741412"/>
                  </a:ext>
                </a:extLst>
              </a:tr>
              <a:tr h="349714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Styling Coherence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03974"/>
                  </a:ext>
                </a:extLst>
              </a:tr>
              <a:tr h="349714">
                <a:tc vMerge="1"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Design Sophistication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332629"/>
                  </a:ext>
                </a:extLst>
              </a:tr>
              <a:tr h="349714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Visual Attractiveness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42467"/>
                  </a:ext>
                </a:extLst>
              </a:tr>
              <a:tr h="349714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Trendiness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595802"/>
                  </a:ext>
                </a:extLst>
              </a:tr>
              <a:tr h="349714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Proportional Harmony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36899"/>
                  </a:ext>
                </a:extLst>
              </a:tr>
              <a:tr h="349714">
                <a:tc row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Contextual Appropriateness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Scene Fit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770"/>
                  </a:ext>
                </a:extLst>
              </a:tr>
              <a:tr h="349714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Weather/Time Fit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826826"/>
                  </a:ext>
                </a:extLst>
              </a:tr>
              <a:tr h="349714">
                <a:tc row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Appearance Matching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67950"/>
                  </a:ext>
                </a:extLst>
              </a:tr>
              <a:tr h="349714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Style Matching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05821"/>
                  </a:ext>
                </a:extLst>
              </a:tr>
              <a:tr h="349714">
                <a:tc rowSpan="3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Realism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Clothing Fit Realism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647258"/>
                  </a:ext>
                </a:extLst>
              </a:tr>
              <a:tr h="349714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Facial Preservation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65011"/>
                  </a:ext>
                </a:extLst>
              </a:tr>
              <a:tr h="349714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Lighting &amp; Blending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14134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3BC95D6-D1B2-EEF4-0D4F-A6068FC13C38}"/>
              </a:ext>
            </a:extLst>
          </p:cNvPr>
          <p:cNvSpPr txBox="1"/>
          <p:nvPr/>
        </p:nvSpPr>
        <p:spPr>
          <a:xfrm>
            <a:off x="650673" y="1294797"/>
            <a:ext cx="6982013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Evaluation Method: Based on the Academicism Aesthetic Test (AAT)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E6D5301-D596-5B88-8CB2-A270F876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017" y="1707349"/>
            <a:ext cx="3359187" cy="50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8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1.85185E-6 L 0.03372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25B1E-FDF4-2ACE-60B7-444935156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33">
            <a:extLst>
              <a:ext uri="{FF2B5EF4-FFF2-40B4-BE49-F238E27FC236}">
                <a16:creationId xmlns:a16="http://schemas.microsoft.com/office/drawing/2014/main" id="{F1135A1D-A7F5-50FD-2E10-B0976748A88E}"/>
              </a:ext>
            </a:extLst>
          </p:cNvPr>
          <p:cNvSpPr txBox="1"/>
          <p:nvPr/>
        </p:nvSpPr>
        <p:spPr>
          <a:xfrm>
            <a:off x="258644" y="66146"/>
            <a:ext cx="10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5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32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FE52519E-F35E-996C-A008-031EE396F8BB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BFD8F15-F916-FAB7-8C33-F8E6F4472155}"/>
              </a:ext>
            </a:extLst>
          </p:cNvPr>
          <p:cNvSpPr txBox="1"/>
          <p:nvPr/>
        </p:nvSpPr>
        <p:spPr>
          <a:xfrm>
            <a:off x="3745618" y="341519"/>
            <a:ext cx="470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sym typeface="+mn-lt"/>
              </a:rPr>
              <a:t>Evaluation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506854-FFC5-37B1-1F71-889DFEEF060E}"/>
              </a:ext>
            </a:extLst>
          </p:cNvPr>
          <p:cNvSpPr txBox="1"/>
          <p:nvPr/>
        </p:nvSpPr>
        <p:spPr>
          <a:xfrm>
            <a:off x="1426234" y="1516846"/>
            <a:ext cx="3688168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Five different people and scenarios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Set 1: General Travel Scenario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Set 2: Formal Event Scenario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Set 3: Leisure and Outdoor Activity Scenario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Set 4: Daily/Commuting Scenario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Set 5: Multi-task Scenario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9F69E4-C622-F067-EE12-52FB2931987C}"/>
              </a:ext>
            </a:extLst>
          </p:cNvPr>
          <p:cNvSpPr txBox="1"/>
          <p:nvPr/>
        </p:nvSpPr>
        <p:spPr>
          <a:xfrm>
            <a:off x="5870768" y="1522873"/>
            <a:ext cx="1865995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5-point scale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+2 (“much better”)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+1 (“better”)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  (“equal”)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-1 (“worse”)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-2 (“much worse”)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D448E8-768C-8BE5-C8E2-7F6A42AF37BB}"/>
              </a:ext>
            </a:extLst>
          </p:cNvPr>
          <p:cNvSpPr txBox="1"/>
          <p:nvPr/>
        </p:nvSpPr>
        <p:spPr>
          <a:xfrm>
            <a:off x="8493129" y="1516846"/>
            <a:ext cx="2693362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Six experts in the field of fashion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 males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 females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40F54B-B264-3BE0-EAD1-E5BE9DE4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61" y="3614977"/>
            <a:ext cx="10376291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2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-1.85185E-6 L 0.03372 0.04398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</TotalTime>
  <Words>692</Words>
  <Application>Microsoft Office PowerPoint</Application>
  <PresentationFormat>宽屏</PresentationFormat>
  <Paragraphs>154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Microsoft YaHei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 Peng</dc:creator>
  <cp:lastModifiedBy>JIN Peng</cp:lastModifiedBy>
  <cp:revision>30</cp:revision>
  <dcterms:created xsi:type="dcterms:W3CDTF">2025-05-27T14:13:06Z</dcterms:created>
  <dcterms:modified xsi:type="dcterms:W3CDTF">2025-05-31T09:05:11Z</dcterms:modified>
</cp:coreProperties>
</file>